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EEEF366-D81C-4373-9416-29AC3DEE43E5}">
  <a:tblStyle styleId="{BEEEF366-D81C-4373-9416-29AC3DEE43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8c1f712f4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8c1f712f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8c1f712f4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a8c1f712f4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8c1f712f4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8c1f712f4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a8c1f712f4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a8c1f712f4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8c1f712f4_2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8c1f712f4_2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8c1f712f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a8c1f712f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a8c1f712f4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a8c1f712f4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a8c1f712f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a8c1f712f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8c1f712f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a8c1f712f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a8c1f712f4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a8c1f712f4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a8c1f712f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a8c1f712f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8c1f712f4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8c1f712f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a8c1f712f4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a8c1f712f4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a8c1f712f4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a8c1f712f4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8c1f712f4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a8c1f712f4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8c1f712f4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8c1f712f4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a8c1f712f4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a8c1f712f4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a8c1f712f4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a8c1f712f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8c1f712f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a8c1f712f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8c1f712f4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a8c1f712f4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a8c1f712f4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a8c1f712f4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8c1f712f4_2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8c1f712f4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8c1f712f4_2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8c1f712f4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8c1f712f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a8c1f712f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8c1f712f4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8c1f712f4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8c1f712f4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8c1f712f4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8c1f712f4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8c1f712f4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8c1f712f4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8c1f712f4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collegereadiness.collegeboard.org/sat/register/fees/fee-waivers" TargetMode="External"/><Relationship Id="rId4" Type="http://schemas.openxmlformats.org/officeDocument/2006/relationships/hyperlink" Target="https://professionals.collegeboard.org/landscape" TargetMode="External"/><Relationship Id="rId5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data.census.gov/cedsci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files.nc.gov/dpi/documents/accountability/reporting/2017/documentation/exsumm17.pdf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about.collegeboard.org/overview" TargetMode="External"/><Relationship Id="rId4" Type="http://schemas.openxmlformats.org/officeDocument/2006/relationships/hyperlink" Target="https://www.act.org/content/act/en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4697" y="0"/>
            <a:ext cx="587930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313" y="1727901"/>
            <a:ext cx="2479974" cy="4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550" y="100475"/>
            <a:ext cx="1386325" cy="7443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" y="2300500"/>
            <a:ext cx="3264600" cy="8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Analyzing SAT &amp; ACT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Results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0" y="3258350"/>
            <a:ext cx="3264600" cy="12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DSI 18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Benjamin Dornel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Kumeresh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Robby Sim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Yong Tat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 rotWithShape="1">
          <a:blip r:embed="rId3">
            <a:alphaModFix/>
          </a:blip>
          <a:srcRect b="0" l="0" r="0" t="10201"/>
          <a:stretch/>
        </p:blipFill>
        <p:spPr>
          <a:xfrm>
            <a:off x="0" y="0"/>
            <a:ext cx="9143998" cy="497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-15950" y="4801900"/>
            <a:ext cx="8280000" cy="3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Image generated from Python Plotly library by Robby Sim</a:t>
            </a:r>
            <a:endParaRPr sz="1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 b="0" l="0" r="0" t="12633"/>
          <a:stretch/>
        </p:blipFill>
        <p:spPr>
          <a:xfrm>
            <a:off x="0" y="0"/>
            <a:ext cx="9143998" cy="4922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-15950" y="4801900"/>
            <a:ext cx="8280000" cy="3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Image generated from Python Plotly library by Robby Sim</a:t>
            </a:r>
            <a:endParaRPr sz="1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311700" y="254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Participation Rates of SAT vs ACT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(between 2017 &amp; 2018) </a:t>
            </a:r>
            <a:endParaRPr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311700" y="1540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ACT has higher participation than SAT.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The market share of ACT is higher than SAT.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For ACT, there is a sharp decline in Colorado, Illinois and Alaska. There are gains made in Ohio and Nevada. The losses outweighs the gains, hence the overall participation rate of ACT dropped.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For SAT, there was a decline in Florida. There is a big increase in Illinois and Colorado. The gains outweigh the losses, hence the overall participation rate of SAT increased.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1E3C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1980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Market Share of ACT &gt; SAT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How to increase market share of SAT?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Participation rates</a:t>
            </a:r>
            <a:endParaRPr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311700" y="1152475"/>
            <a:ext cx="54117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states have participation rates vary with concentrations around very high (&gt;90%) and very low participation rate (&lt; below 10%).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States that require testing have students usually picking one.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can we improve the participation scores of SAT?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4325" y="1152486"/>
            <a:ext cx="3569675" cy="328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Ways to improve the SAT participation rate</a:t>
            </a:r>
            <a:endParaRPr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States that have not mandated either the SAT or ACT can choose to enact a policy make SAT mandatory as part of it’s high school graduation requirements 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States to provide incentives such as giving students time off for test taking.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States to subsidize the test fees.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Integrate the test into high school curriculum to remove the barriers.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1E3C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What are some key trends?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193925" y="1185450"/>
            <a:ext cx="3486000" cy="34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/>
              <a:t>Higher </a:t>
            </a:r>
            <a:r>
              <a:rPr lang="en" sz="2000"/>
              <a:t>GDP per Capita have higher ACT scores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/>
              <a:t>States with lower GDP per Capita have higher SAT scores.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2000"/>
              <a:t>Conclusion: poorer states can still perform well on the SAT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167" name="Google Shape;16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9450" y="228600"/>
            <a:ext cx="5087263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 txBox="1"/>
          <p:nvPr/>
        </p:nvSpPr>
        <p:spPr>
          <a:xfrm>
            <a:off x="379275" y="443975"/>
            <a:ext cx="3889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Test Scores vs GDP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 Total Score vs GDP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4123" y="883988"/>
            <a:ext cx="4909528" cy="4259524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311700" y="1152475"/>
            <a:ext cx="3689700" cy="3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2000">
                <a:solidFill>
                  <a:srgbClr val="000000"/>
                </a:solidFill>
              </a:rPr>
              <a:t>States with a low GDP per Capita tend to have relatively poor ACT scores.</a:t>
            </a:r>
            <a:br>
              <a:rPr lang="en" sz="2000">
                <a:solidFill>
                  <a:srgbClr val="000000"/>
                </a:solidFill>
              </a:rPr>
            </a:br>
            <a:endParaRPr sz="20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2000">
                <a:solidFill>
                  <a:schemeClr val="dk1"/>
                </a:solidFill>
              </a:rPr>
              <a:t>In comparison, states with a GDP per Capita of above $50,000 have higher ACT scores.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311700" y="1098650"/>
            <a:ext cx="3867300" cy="3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900">
                <a:solidFill>
                  <a:srgbClr val="000000"/>
                </a:solidFill>
              </a:rPr>
              <a:t>Despite this, s</a:t>
            </a:r>
            <a:r>
              <a:rPr lang="en" sz="1900">
                <a:solidFill>
                  <a:srgbClr val="000000"/>
                </a:solidFill>
              </a:rPr>
              <a:t>tates with a low GDP per Capita have high ACT participation </a:t>
            </a:r>
            <a:r>
              <a:rPr lang="en" sz="1900">
                <a:solidFill>
                  <a:srgbClr val="000000"/>
                </a:solidFill>
              </a:rPr>
              <a:t>rates.</a:t>
            </a:r>
            <a:br>
              <a:rPr lang="en" sz="1900">
                <a:solidFill>
                  <a:srgbClr val="000000"/>
                </a:solidFill>
              </a:rPr>
            </a:br>
            <a:endParaRPr sz="19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900">
                <a:solidFill>
                  <a:schemeClr val="dk1"/>
                </a:solidFill>
              </a:rPr>
              <a:t>There are </a:t>
            </a:r>
            <a:r>
              <a:rPr b="1" lang="en" sz="1900">
                <a:solidFill>
                  <a:schemeClr val="dk1"/>
                </a:solidFill>
              </a:rPr>
              <a:t>19 states with:</a:t>
            </a:r>
            <a:br>
              <a:rPr b="1" lang="en" sz="1900">
                <a:solidFill>
                  <a:schemeClr val="dk1"/>
                </a:solidFill>
              </a:rPr>
            </a:br>
            <a:r>
              <a:rPr b="1" lang="en" sz="1900">
                <a:solidFill>
                  <a:schemeClr val="dk1"/>
                </a:solidFill>
              </a:rPr>
              <a:t>1. Relatively low GDP per capita (&gt;$50,000)</a:t>
            </a:r>
            <a:br>
              <a:rPr b="1" lang="en" sz="1900">
                <a:solidFill>
                  <a:schemeClr val="dk1"/>
                </a:solidFill>
              </a:rPr>
            </a:br>
            <a:r>
              <a:rPr b="1" lang="en" sz="1900">
                <a:solidFill>
                  <a:schemeClr val="dk1"/>
                </a:solidFill>
              </a:rPr>
              <a:t>2. High ACT participation rates (&gt;50%)</a:t>
            </a:r>
            <a:br>
              <a:rPr b="1" lang="en" sz="1900">
                <a:solidFill>
                  <a:schemeClr val="dk1"/>
                </a:solidFill>
              </a:rPr>
            </a:br>
            <a:r>
              <a:rPr b="1" lang="en" sz="1900">
                <a:solidFill>
                  <a:schemeClr val="dk1"/>
                </a:solidFill>
              </a:rPr>
              <a:t>3. Below average ACT total scores (&gt;21.5)</a:t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181" name="Google Shape;181;p31"/>
          <p:cNvPicPr preferRelativeResize="0"/>
          <p:nvPr/>
        </p:nvPicPr>
        <p:blipFill rotWithShape="1">
          <a:blip r:embed="rId3">
            <a:alphaModFix/>
          </a:blip>
          <a:srcRect b="0" l="0" r="2818" t="0"/>
          <a:stretch/>
        </p:blipFill>
        <p:spPr>
          <a:xfrm>
            <a:off x="4225025" y="833800"/>
            <a:ext cx="4918974" cy="430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 Participation Rates vs GDP</a:t>
            </a:r>
            <a:endParaRPr/>
          </a:p>
        </p:txBody>
      </p:sp>
      <p:sp>
        <p:nvSpPr>
          <p:cNvPr id="183" name="Google Shape;183;p31"/>
          <p:cNvSpPr/>
          <p:nvPr/>
        </p:nvSpPr>
        <p:spPr>
          <a:xfrm>
            <a:off x="5254000" y="1145225"/>
            <a:ext cx="3807300" cy="1792500"/>
          </a:xfrm>
          <a:prstGeom prst="rect">
            <a:avLst/>
          </a:prstGeom>
          <a:noFill/>
          <a:ln cap="flat" cmpd="sng" w="28575">
            <a:solidFill>
              <a:srgbClr val="3B0F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1E3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What’s the story so far?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>
            <p:ph type="title"/>
          </p:nvPr>
        </p:nvSpPr>
        <p:spPr>
          <a:xfrm>
            <a:off x="311700" y="264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comparison, t</a:t>
            </a:r>
            <a:r>
              <a:rPr lang="en"/>
              <a:t>he SAT </a:t>
            </a:r>
            <a:r>
              <a:rPr lang="en"/>
              <a:t>seems </a:t>
            </a:r>
            <a:r>
              <a:rPr lang="en"/>
              <a:t>to be more equitable</a:t>
            </a:r>
            <a:endParaRPr/>
          </a:p>
        </p:txBody>
      </p:sp>
      <p:sp>
        <p:nvSpPr>
          <p:cNvPr id="189" name="Google Shape;189;p32"/>
          <p:cNvSpPr txBox="1"/>
          <p:nvPr>
            <p:ph idx="1" type="body"/>
          </p:nvPr>
        </p:nvSpPr>
        <p:spPr>
          <a:xfrm>
            <a:off x="311700" y="1041975"/>
            <a:ext cx="3978000" cy="37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This could be due to policies that support low income students, such as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SAT Fee Waiver</a:t>
            </a:r>
            <a:r>
              <a:rPr lang="en">
                <a:solidFill>
                  <a:srgbClr val="000000"/>
                </a:solidFill>
              </a:rPr>
              <a:t>.</a:t>
            </a:r>
            <a:br>
              <a:rPr lang="en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SAT also assigns low income students with </a:t>
            </a:r>
            <a:r>
              <a:rPr i="1" lang="en" u="sng">
                <a:solidFill>
                  <a:schemeClr val="hlink"/>
                </a:solidFill>
                <a:hlinkClick r:id="rId4"/>
              </a:rPr>
              <a:t>Landscape</a:t>
            </a:r>
            <a:r>
              <a:rPr lang="en">
                <a:solidFill>
                  <a:srgbClr val="000000"/>
                </a:solidFill>
              </a:rPr>
              <a:t>, an adversity score system which offers colleges information on a candidate’s neighborhood and demographic characteristics</a:t>
            </a:r>
            <a:r>
              <a:rPr lang="en">
                <a:solidFill>
                  <a:srgbClr val="000000"/>
                </a:solidFill>
              </a:rPr>
              <a:t>, including </a:t>
            </a:r>
            <a:r>
              <a:rPr lang="en">
                <a:solidFill>
                  <a:srgbClr val="000000"/>
                </a:solidFill>
              </a:rPr>
              <a:t>crime rate and poverty.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90" name="Google Shape;190;p32"/>
          <p:cNvPicPr preferRelativeResize="0"/>
          <p:nvPr/>
        </p:nvPicPr>
        <p:blipFill rotWithShape="1">
          <a:blip r:embed="rId5">
            <a:alphaModFix/>
          </a:blip>
          <a:srcRect b="0" l="0" r="0" t="7774"/>
          <a:stretch/>
        </p:blipFill>
        <p:spPr>
          <a:xfrm>
            <a:off x="4203250" y="931475"/>
            <a:ext cx="4940762" cy="41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1E3C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Which state should the College Board target?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Make Arizona Great Again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01" name="Google Shape;201;p34"/>
          <p:cNvSpPr txBox="1"/>
          <p:nvPr>
            <p:ph idx="1" type="body"/>
          </p:nvPr>
        </p:nvSpPr>
        <p:spPr>
          <a:xfrm>
            <a:off x="311700" y="3433750"/>
            <a:ext cx="8520600" cy="13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Low SAT Participation (but not non-existent) - identify the potential upside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Not under statewide contract for ACT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Highly addressable market ( &gt; 1.5m people under 18 yrs)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Low GDP (~$40,000) and low ACT scores (19.2 in 2018)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&gt;45% of non-Whites demographics where we can advocate the support for minorities</a:t>
            </a:r>
            <a:endParaRPr sz="1400"/>
          </a:p>
        </p:txBody>
      </p:sp>
      <p:sp>
        <p:nvSpPr>
          <p:cNvPr id="202" name="Google Shape;202;p34"/>
          <p:cNvSpPr txBox="1"/>
          <p:nvPr>
            <p:ph idx="1" type="body"/>
          </p:nvPr>
        </p:nvSpPr>
        <p:spPr>
          <a:xfrm>
            <a:off x="115000" y="4789775"/>
            <a:ext cx="8520600" cy="2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/>
              <a:t>Population &amp; Demographics Data from US Census Bureau: </a:t>
            </a:r>
            <a:r>
              <a:rPr lang="en" sz="800" u="sng">
                <a:solidFill>
                  <a:schemeClr val="hlink"/>
                </a:solidFill>
                <a:hlinkClick r:id="rId3"/>
              </a:rPr>
              <a:t>https://data.census.gov/cedsci/</a:t>
            </a:r>
            <a:r>
              <a:rPr lang="en" sz="800"/>
              <a:t>  </a:t>
            </a:r>
            <a:endParaRPr sz="800"/>
          </a:p>
        </p:txBody>
      </p:sp>
      <p:graphicFrame>
        <p:nvGraphicFramePr>
          <p:cNvPr id="203" name="Google Shape;203;p34"/>
          <p:cNvGraphicFramePr/>
          <p:nvPr/>
        </p:nvGraphicFramePr>
        <p:xfrm>
          <a:off x="5030950" y="1025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{BEEEF366-D81C-4373-9416-29AC3DEE43E5}</a:tableStyleId>
              </a:tblPr>
              <a:tblGrid>
                <a:gridCol w="2376400"/>
                <a:gridCol w="1151050"/>
              </a:tblGrid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Persons under 18</a:t>
                      </a:r>
                      <a:endParaRPr b="1"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22.5%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White alone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54.1%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Hispanic or Latino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31.7%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American Indian and Alaska Native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5.3%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Black or African - American alone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5.2%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Asian, alone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3.7%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Native Hawaiian and Other 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0.3%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4" name="Google Shape;204;p34"/>
          <p:cNvGraphicFramePr/>
          <p:nvPr/>
        </p:nvGraphicFramePr>
        <p:xfrm>
          <a:off x="311700" y="1025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{BEEEF366-D81C-4373-9416-29AC3DEE43E5}</a:tableStyleId>
              </a:tblPr>
              <a:tblGrid>
                <a:gridCol w="1004725"/>
                <a:gridCol w="2121800"/>
                <a:gridCol w="1187575"/>
              </a:tblGrid>
              <a:tr h="27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States</a:t>
                      </a:r>
                      <a:endParaRPr b="1" sz="10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 SAT / ACT Participation (2018)</a:t>
                      </a:r>
                      <a:endParaRPr b="1" sz="10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Population</a:t>
                      </a:r>
                      <a:endParaRPr b="1" sz="10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27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Arizona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29%  /  66%  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7,278,717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27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West Virginia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28%  /  65%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1,792,147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New Mexico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16%  / 67%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2,096,829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27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Kansas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4%  /  71%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2,913,314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South Dakota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3%  /  77%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884,659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27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Iowa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3%  /  68%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3,155,070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Strategies to Enter, Entrench, Replicate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10" name="Google Shape;210;p35"/>
          <p:cNvSpPr/>
          <p:nvPr/>
        </p:nvSpPr>
        <p:spPr>
          <a:xfrm>
            <a:off x="311700" y="1685875"/>
            <a:ext cx="1188600" cy="7314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Identifying Data points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11" name="Google Shape;211;p35"/>
          <p:cNvSpPr/>
          <p:nvPr/>
        </p:nvSpPr>
        <p:spPr>
          <a:xfrm>
            <a:off x="311700" y="1145350"/>
            <a:ext cx="4206300" cy="5028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</a:rPr>
              <a:t>Entry Strategy</a:t>
            </a:r>
            <a:r>
              <a:rPr lang="en" sz="1600">
                <a:solidFill>
                  <a:srgbClr val="EFEFEF"/>
                </a:solidFill>
              </a:rPr>
              <a:t> </a:t>
            </a:r>
            <a:endParaRPr sz="1600">
              <a:solidFill>
                <a:srgbClr val="EFEFEF"/>
              </a:solidFill>
            </a:endParaRPr>
          </a:p>
        </p:txBody>
      </p:sp>
      <p:sp>
        <p:nvSpPr>
          <p:cNvPr id="212" name="Google Shape;212;p35"/>
          <p:cNvSpPr/>
          <p:nvPr/>
        </p:nvSpPr>
        <p:spPr>
          <a:xfrm>
            <a:off x="1547375" y="1685875"/>
            <a:ext cx="2961300" cy="731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80340" lvl="0" marL="13716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High School graduates</a:t>
            </a:r>
            <a:endParaRPr>
              <a:solidFill>
                <a:schemeClr val="dk2"/>
              </a:solidFill>
            </a:endParaRPr>
          </a:p>
          <a:p>
            <a:pPr indent="-180340" lvl="0" marL="13716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High Schools, educators, parents, state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13" name="Google Shape;213;p35"/>
          <p:cNvSpPr/>
          <p:nvPr/>
        </p:nvSpPr>
        <p:spPr>
          <a:xfrm>
            <a:off x="4626000" y="1145350"/>
            <a:ext cx="4206300" cy="5028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</a:rPr>
              <a:t>Entrenchment Strategy &amp;</a:t>
            </a:r>
            <a:endParaRPr sz="1600">
              <a:solidFill>
                <a:srgbClr val="F3F3F3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</a:rPr>
              <a:t>Replicating Success</a:t>
            </a:r>
            <a:endParaRPr sz="1600">
              <a:solidFill>
                <a:srgbClr val="F3F3F3"/>
              </a:solidFill>
            </a:endParaRPr>
          </a:p>
        </p:txBody>
      </p:sp>
      <p:sp>
        <p:nvSpPr>
          <p:cNvPr id="214" name="Google Shape;214;p35"/>
          <p:cNvSpPr/>
          <p:nvPr/>
        </p:nvSpPr>
        <p:spPr>
          <a:xfrm>
            <a:off x="311700" y="2472325"/>
            <a:ext cx="1188600" cy="7314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Collecting data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15" name="Google Shape;215;p35"/>
          <p:cNvSpPr/>
          <p:nvPr/>
        </p:nvSpPr>
        <p:spPr>
          <a:xfrm>
            <a:off x="4625938" y="1685863"/>
            <a:ext cx="1188600" cy="7314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Advocating for Minorities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16" name="Google Shape;216;p35"/>
          <p:cNvSpPr/>
          <p:nvPr/>
        </p:nvSpPr>
        <p:spPr>
          <a:xfrm>
            <a:off x="5861613" y="1685863"/>
            <a:ext cx="2961300" cy="731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8034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Create access and support for minorities &amp; disadvantaged groups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17" name="Google Shape;217;p35"/>
          <p:cNvSpPr/>
          <p:nvPr/>
        </p:nvSpPr>
        <p:spPr>
          <a:xfrm>
            <a:off x="1552175" y="2472325"/>
            <a:ext cx="2951700" cy="731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8034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Focus groups / interviews / surveys</a:t>
            </a:r>
            <a:endParaRPr>
              <a:solidFill>
                <a:schemeClr val="dk2"/>
              </a:solidFill>
            </a:endParaRPr>
          </a:p>
          <a:p>
            <a:pPr indent="-18034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Qualitative / Quantitative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18" name="Google Shape;218;p35"/>
          <p:cNvSpPr/>
          <p:nvPr/>
        </p:nvSpPr>
        <p:spPr>
          <a:xfrm>
            <a:off x="311700" y="3258775"/>
            <a:ext cx="1188600" cy="7314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Analyzing data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19" name="Google Shape;219;p35"/>
          <p:cNvSpPr/>
          <p:nvPr/>
        </p:nvSpPr>
        <p:spPr>
          <a:xfrm>
            <a:off x="1552175" y="3258775"/>
            <a:ext cx="2951700" cy="731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8034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Look for trends in motivating factors (Why SAT / ACT?)</a:t>
            </a:r>
            <a:endParaRPr>
              <a:solidFill>
                <a:schemeClr val="dk2"/>
              </a:solidFill>
            </a:endParaRPr>
          </a:p>
          <a:p>
            <a:pPr indent="-18034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Spot potential barriers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0" name="Google Shape;220;p35"/>
          <p:cNvSpPr/>
          <p:nvPr/>
        </p:nvSpPr>
        <p:spPr>
          <a:xfrm>
            <a:off x="311700" y="4045222"/>
            <a:ext cx="1188600" cy="7314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Execution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21" name="Google Shape;221;p35"/>
          <p:cNvSpPr/>
          <p:nvPr/>
        </p:nvSpPr>
        <p:spPr>
          <a:xfrm>
            <a:off x="1552175" y="4045225"/>
            <a:ext cx="2951700" cy="731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8034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Create ease of access to and motivation to take SAT</a:t>
            </a:r>
            <a:endParaRPr>
              <a:solidFill>
                <a:schemeClr val="dk2"/>
              </a:solidFill>
            </a:endParaRPr>
          </a:p>
          <a:p>
            <a:pPr indent="-18034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Eg, SAT School Day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2" name="Google Shape;222;p35"/>
          <p:cNvSpPr/>
          <p:nvPr/>
        </p:nvSpPr>
        <p:spPr>
          <a:xfrm>
            <a:off x="4630650" y="2472313"/>
            <a:ext cx="1188600" cy="7314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Creating Success Stories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23" name="Google Shape;223;p35"/>
          <p:cNvSpPr/>
          <p:nvPr/>
        </p:nvSpPr>
        <p:spPr>
          <a:xfrm>
            <a:off x="5866325" y="2472313"/>
            <a:ext cx="2961300" cy="731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8034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Stories / Individuals that the community can identify with</a:t>
            </a:r>
            <a:endParaRPr>
              <a:solidFill>
                <a:schemeClr val="dk2"/>
              </a:solidFill>
            </a:endParaRPr>
          </a:p>
          <a:p>
            <a:pPr indent="-18034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SAT as assessment of choice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4" name="Google Shape;224;p35"/>
          <p:cNvSpPr/>
          <p:nvPr/>
        </p:nvSpPr>
        <p:spPr>
          <a:xfrm>
            <a:off x="4630663" y="3258763"/>
            <a:ext cx="1188600" cy="7314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Replicating Success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25" name="Google Shape;225;p35"/>
          <p:cNvSpPr/>
          <p:nvPr/>
        </p:nvSpPr>
        <p:spPr>
          <a:xfrm>
            <a:off x="5866338" y="3258763"/>
            <a:ext cx="2961300" cy="731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8034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Replicate strategies from Arizona to other states (eg, West Virginia, New Mexico etc.)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6" name="Google Shape;226;p35"/>
          <p:cNvSpPr/>
          <p:nvPr/>
        </p:nvSpPr>
        <p:spPr>
          <a:xfrm>
            <a:off x="4630650" y="4045213"/>
            <a:ext cx="1188600" cy="7314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Exerting Dominance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27" name="Google Shape;227;p35"/>
          <p:cNvSpPr/>
          <p:nvPr/>
        </p:nvSpPr>
        <p:spPr>
          <a:xfrm>
            <a:off x="5866325" y="4045213"/>
            <a:ext cx="2961300" cy="731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8034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Alleviate SAT to become a unique brand leader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1E3C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6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Appendix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/>
          <p:nvPr>
            <p:ph type="title"/>
          </p:nvPr>
        </p:nvSpPr>
        <p:spPr>
          <a:xfrm>
            <a:off x="311700" y="374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However, correlation != causation.</a:t>
            </a:r>
            <a:endParaRPr sz="4000"/>
          </a:p>
        </p:txBody>
      </p:sp>
      <p:sp>
        <p:nvSpPr>
          <p:cNvPr id="238" name="Google Shape;238;p37"/>
          <p:cNvSpPr txBox="1"/>
          <p:nvPr>
            <p:ph idx="1" type="body"/>
          </p:nvPr>
        </p:nvSpPr>
        <p:spPr>
          <a:xfrm>
            <a:off x="311700" y="1017725"/>
            <a:ext cx="8520600" cy="38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While the SAT may be more socially equitable than the ACT, research shows that standardized test measures generally show </a:t>
            </a:r>
            <a:r>
              <a:rPr b="1"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negative correlation between socioeconomic status and test result</a:t>
            </a:r>
            <a:r>
              <a:rPr b="1"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 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NC Gov 2017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b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results may also be affected by the </a:t>
            </a:r>
            <a:r>
              <a:rPr b="1"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selection bias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discussed earlier.</a:t>
            </a:r>
            <a:b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College Board must continue to work with states to address this issue. This could mean incorporating other forms of testing such as </a:t>
            </a:r>
            <a:r>
              <a:rPr b="1"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portfolio-based assessment 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 </a:t>
            </a:r>
            <a:r>
              <a:rPr b="1"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adaptive testing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b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COVID-19 changing the landscape of standardized testing, the College Board must continue to adapt the SAT to the times we are now in.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/>
          <p:nvPr>
            <p:ph type="title"/>
          </p:nvPr>
        </p:nvSpPr>
        <p:spPr>
          <a:xfrm>
            <a:off x="210975" y="494250"/>
            <a:ext cx="2961300" cy="41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/>
              <a:t>ACT</a:t>
            </a:r>
            <a:endParaRPr b="1" sz="2000" u="sng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/>
              <a:t>19</a:t>
            </a:r>
            <a:r>
              <a:rPr lang="en" sz="2000"/>
              <a:t> states with low GDP Per Capita 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/>
              <a:t>High ACT Participation Rates (50 - 100%)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/>
              <a:t>Below average ACT scores (21.5)</a:t>
            </a:r>
            <a:endParaRPr sz="2000"/>
          </a:p>
        </p:txBody>
      </p:sp>
      <p:pic>
        <p:nvPicPr>
          <p:cNvPr id="244" name="Google Shape;24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5912" y="-2"/>
            <a:ext cx="5618088" cy="5143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0525" y="924650"/>
            <a:ext cx="3957875" cy="296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9"/>
          <p:cNvSpPr txBox="1"/>
          <p:nvPr>
            <p:ph type="title"/>
          </p:nvPr>
        </p:nvSpPr>
        <p:spPr>
          <a:xfrm>
            <a:off x="210975" y="494250"/>
            <a:ext cx="2961300" cy="41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/>
              <a:t>SAT</a:t>
            </a:r>
            <a:endParaRPr b="1" sz="2000" u="sng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/>
              <a:t>8 states with low GDP Per Capita 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/>
              <a:t>SAT Participation Rates (50 - 100%)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/>
              <a:t>Below average SAT scores (1125)</a:t>
            </a:r>
            <a:endParaRPr sz="2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Scores by GDP 2017 vs 2018 </a:t>
            </a:r>
            <a:endParaRPr/>
          </a:p>
        </p:txBody>
      </p:sp>
      <p:pic>
        <p:nvPicPr>
          <p:cNvPr id="256" name="Google Shape;25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275" y="1148324"/>
            <a:ext cx="7988724" cy="381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 SAT and ACT are provided by not-for-profit organizations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283400" y="15062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 is provided by collegeboard: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https://about.collegeboard.org/overview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ACT is provided by ACT Inc.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https://www.act.org/content/act/en.html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7411500" y="1003100"/>
            <a:ext cx="1649400" cy="34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Comparison table between the ACT and SAT.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243101" cy="48722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60250" y="4801900"/>
            <a:ext cx="8280000" cy="3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Image taken from https://www.collegeraptor.com/getting-in/articles/act-sat/preference-act-sat-state-infographic/</a:t>
            </a:r>
            <a:endParaRPr sz="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5021775" y="783400"/>
            <a:ext cx="40356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Preference of the States for ACT or SAT.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60250" y="4801900"/>
            <a:ext cx="8280000" cy="2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Image taken from https://www.collegeraptor.com/getting-in/articles/act-sat/preference-act-sat-state-infographic/</a:t>
            </a:r>
            <a:endParaRPr sz="1300"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704468" cy="480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6540000" y="1868550"/>
            <a:ext cx="2292300" cy="14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List of states with high school graduates taking ACT.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2225"/>
            <a:ext cx="6318875" cy="432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1" cy="4722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60250" y="4801900"/>
            <a:ext cx="8280000" cy="3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Image taken from https://www.collegeraptor.com/getting-in/articles/act-sat/preference-act-sat-state-infographic/</a:t>
            </a:r>
            <a:endParaRPr sz="13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6801000" y="1813350"/>
            <a:ext cx="2031300" cy="15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List of states with high school graduates taking SAT.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2225"/>
            <a:ext cx="6288725" cy="4329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1" cy="472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-15950" y="4801900"/>
            <a:ext cx="8280000" cy="3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Image taken from https://www.collegeraptor.com/getting-in/articles/act-sat/preference-act-sat-state-infographic/</a:t>
            </a:r>
            <a:endParaRPr sz="1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3875"/>
            <a:ext cx="9144001" cy="303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-15950" y="4801900"/>
            <a:ext cx="8280000" cy="3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Image taken from https://www.collegeraptor.com/getting-in/articles/act-sat/preference-act-sat-state-infographic/</a:t>
            </a:r>
            <a:endParaRPr sz="1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SAT / ACT Landscape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 rotWithShape="1">
          <a:blip r:embed="rId3">
            <a:alphaModFix/>
          </a:blip>
          <a:srcRect b="0" l="0" r="0" t="10031"/>
          <a:stretch/>
        </p:blipFill>
        <p:spPr>
          <a:xfrm>
            <a:off x="0" y="572700"/>
            <a:ext cx="9144000" cy="4229202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-15950" y="4801900"/>
            <a:ext cx="8280000" cy="3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Image generated from Python Plotly library by Robby Sim</a:t>
            </a:r>
            <a:endParaRPr sz="1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